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418" r:id="rId2"/>
    <p:sldId id="349" r:id="rId3"/>
    <p:sldId id="413" r:id="rId4"/>
    <p:sldId id="351" r:id="rId5"/>
    <p:sldId id="372" r:id="rId6"/>
    <p:sldId id="352" r:id="rId7"/>
    <p:sldId id="415" r:id="rId8"/>
    <p:sldId id="353" r:id="rId9"/>
    <p:sldId id="354" r:id="rId10"/>
    <p:sldId id="350" r:id="rId11"/>
    <p:sldId id="385" r:id="rId12"/>
    <p:sldId id="387" r:id="rId13"/>
    <p:sldId id="394" r:id="rId14"/>
    <p:sldId id="395" r:id="rId15"/>
    <p:sldId id="389" r:id="rId16"/>
    <p:sldId id="392" r:id="rId17"/>
    <p:sldId id="345" r:id="rId18"/>
    <p:sldId id="258" r:id="rId19"/>
    <p:sldId id="259" r:id="rId20"/>
    <p:sldId id="260" r:id="rId21"/>
    <p:sldId id="261" r:id="rId22"/>
    <p:sldId id="262" r:id="rId23"/>
    <p:sldId id="263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90" r:id="rId41"/>
    <p:sldId id="419" r:id="rId42"/>
    <p:sldId id="404" r:id="rId43"/>
    <p:sldId id="393" r:id="rId44"/>
  </p:sldIdLst>
  <p:sldSz cx="9144000" cy="6858000" type="screen4x3"/>
  <p:notesSz cx="6858000" cy="9144000"/>
  <p:embeddedFontLs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B Titr" pitchFamily="2" charset="-78"/>
      <p:bold r:id="rId49"/>
    </p:embeddedFont>
    <p:embeddedFont>
      <p:font typeface="IranNastaliq" pitchFamily="18" charset="0"/>
      <p:regular r:id="rId50"/>
    </p:embeddedFont>
    <p:embeddedFont>
      <p:font typeface="B Nazanin" pitchFamily="2" charset="-78"/>
      <p:regular r:id="rId51"/>
      <p:bold r:id="rId52"/>
    </p:embeddedFont>
    <p:embeddedFont>
      <p:font typeface="B Mitra" pitchFamily="2" charset="-78"/>
      <p:regular r:id="rId53"/>
      <p:bold r:id="rId5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9900"/>
    <a:srgbClr val="C5FFC5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22" autoAdjust="0"/>
    <p:restoredTop sz="94671" autoAdjust="0"/>
  </p:normalViewPr>
  <p:slideViewPr>
    <p:cSldViewPr>
      <p:cViewPr>
        <p:scale>
          <a:sx n="66" d="100"/>
          <a:sy n="66" d="100"/>
        </p:scale>
        <p:origin x="-53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358246" cy="6357981"/>
          </a:xfrm>
        </p:spPr>
        <p:txBody>
          <a:bodyPr anchor="t">
            <a:normAutofit/>
          </a:bodyPr>
          <a:lstStyle>
            <a:lvl1pPr algn="just" rtl="1">
              <a:lnSpc>
                <a:spcPct val="150000"/>
              </a:lnSpc>
              <a:defRPr sz="2000">
                <a:cs typeface="B Mitra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45B8-9B00-4F77-9B2F-DB5383C19B1D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AFB2-523C-406E-ABE2-3B4705AFA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8F3B-0858-4944-89A2-C559D51BFD4C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5BDD2-3613-46B9-8598-058176BC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304800"/>
            <a:ext cx="8458200" cy="6172200"/>
          </a:xfrm>
        </p:spPr>
        <p:txBody>
          <a:bodyPr/>
          <a:lstStyle>
            <a:lvl1pPr marL="0" indent="0" algn="just">
              <a:buFont typeface="Wingdings" pitchFamily="2" charset="2"/>
              <a:buNone/>
              <a:defRPr sz="1800">
                <a:solidFill>
                  <a:srgbClr val="FFFFCC"/>
                </a:solidFill>
                <a:cs typeface="B Mitra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3962400" y="6530975"/>
            <a:ext cx="762000" cy="327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97EF2-ABD1-404E-8764-58939FF30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8627-EA9D-441F-A783-1E63477F0C44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622E2-6264-4BCF-B8CA-1A06E9B25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0660-9AC3-4D8C-9746-990F66B6074E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507A-FA0C-4E64-BA34-F04060795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545E-B440-425A-A560-DB67F27F8AEB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46AA-5B23-475B-9EEC-4752976B8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961E-40AC-445E-8B16-168F506677F1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B706-7979-40B4-898D-1423736F8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2D93-3A08-45E5-8FF7-2D683169FE87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5263-7272-446F-92FC-459F74D23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ECBC3-9207-4EE7-812D-21B595CABA6C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0709-B816-4EBD-9853-F2E4B0467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A601-4516-44E6-9966-361CBAE09C6D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2D5CA-2547-4442-A306-196CA395B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0EFD-16CA-4D55-866B-BABA4308FC89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B9B7-938C-4B33-B1E5-D33AEBA33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999">
              <a:srgbClr val="F0EBD5">
                <a:alpha val="64000"/>
              </a:srgbClr>
            </a:gs>
            <a:gs pos="100000">
              <a:srgbClr val="D1C39F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8022DE-E2D2-4526-BB15-A12737F4B17E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4A5C72-30C8-4AB6-8F3B-A95FCBDF9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sp>
        <p:nvSpPr>
          <p:cNvPr id="8195" name="Subtitle 7"/>
          <p:cNvSpPr txBox="1">
            <a:spLocks/>
          </p:cNvSpPr>
          <p:nvPr/>
        </p:nvSpPr>
        <p:spPr bwMode="auto">
          <a:xfrm>
            <a:off x="533400" y="228600"/>
            <a:ext cx="815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fa-IR" sz="3200">
                <a:cs typeface="B Titr" pitchFamily="2" charset="-78"/>
              </a:rPr>
              <a:t>پروژه افزايش ظرفيت ترافيكي طبقاتي بزرگراه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fa-IR" sz="3200">
                <a:cs typeface="B Titr" pitchFamily="2" charset="-78"/>
              </a:rPr>
              <a:t> شهيد صدر</a:t>
            </a:r>
          </a:p>
        </p:txBody>
      </p:sp>
      <p:pic>
        <p:nvPicPr>
          <p:cNvPr id="6" name="Picture 5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857364"/>
            <a:ext cx="8657018" cy="29289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8728" y="1357298"/>
            <a:ext cx="6505572" cy="515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ranNastaliq" pitchFamily="18" charset="0"/>
                <a:ea typeface="B Nazanin" pitchFamily="2" charset="-78"/>
                <a:cs typeface="B Nazanin" pitchFamily="2" charset="-78"/>
              </a:rPr>
              <a:t>حد فاصل بزرگراه مدرس تا بزرگراه امام علی (ع)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ranNastaliq" pitchFamily="18" charset="0"/>
                <a:ea typeface="B Nazanin" pitchFamily="2" charset="-78"/>
                <a:cs typeface="B Nazanin" pitchFamily="2" charset="-78"/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28860" y="4857760"/>
            <a:ext cx="470058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/>
            <a:r>
              <a:rPr lang="fa-IR" sz="2000" dirty="0" smtClean="0">
                <a:latin typeface="IranNastaliq" pitchFamily="18" charset="0"/>
                <a:cs typeface="B Nazanin" pitchFamily="2" charset="-78"/>
              </a:rPr>
              <a:t>کارفرما :  </a:t>
            </a:r>
            <a:r>
              <a:rPr lang="ar-SA" sz="2000" dirty="0" smtClean="0">
                <a:latin typeface="IranNastaliq" pitchFamily="18" charset="0"/>
                <a:cs typeface="B Nazanin" pitchFamily="2" charset="-78"/>
              </a:rPr>
              <a:t>معاونت </a:t>
            </a:r>
            <a:r>
              <a:rPr lang="ar-SA" sz="2000" dirty="0">
                <a:latin typeface="IranNastaliq" pitchFamily="18" charset="0"/>
                <a:cs typeface="B Nazanin" pitchFamily="2" charset="-78"/>
              </a:rPr>
              <a:t>فنی و </a:t>
            </a:r>
            <a:r>
              <a:rPr lang="ar-SA" sz="2000" dirty="0" smtClean="0">
                <a:latin typeface="IranNastaliq" pitchFamily="18" charset="0"/>
                <a:cs typeface="B Nazanin" pitchFamily="2" charset="-78"/>
              </a:rPr>
              <a:t>عمرانی</a:t>
            </a:r>
            <a:r>
              <a:rPr lang="fa-IR" sz="2000" dirty="0" smtClean="0">
                <a:latin typeface="IranNastaliq" pitchFamily="18" charset="0"/>
                <a:cs typeface="B Nazanin" pitchFamily="2" charset="-78"/>
              </a:rPr>
              <a:t/>
            </a:r>
            <a:br>
              <a:rPr lang="fa-IR" sz="2000" dirty="0" smtClean="0">
                <a:latin typeface="IranNastaliq" pitchFamily="18" charset="0"/>
                <a:cs typeface="B Nazanin" pitchFamily="2" charset="-78"/>
              </a:rPr>
            </a:br>
            <a:r>
              <a:rPr lang="fa-IR" sz="2000" dirty="0" smtClean="0">
                <a:latin typeface="IranNastaliq" pitchFamily="18" charset="0"/>
                <a:cs typeface="B Nazanin" pitchFamily="2" charset="-78"/>
              </a:rPr>
              <a:t>مجري: سازمان مهندسي وعمراني شهر تهران </a:t>
            </a:r>
            <a:br>
              <a:rPr lang="fa-IR" sz="2000" dirty="0" smtClean="0">
                <a:latin typeface="IranNastaliq" pitchFamily="18" charset="0"/>
                <a:cs typeface="B Nazanin" pitchFamily="2" charset="-78"/>
              </a:rPr>
            </a:br>
            <a:r>
              <a:rPr lang="fa-IR" sz="2000" dirty="0" smtClean="0">
                <a:latin typeface="IranNastaliq" pitchFamily="18" charset="0"/>
                <a:cs typeface="B Nazanin" pitchFamily="2" charset="-78"/>
              </a:rPr>
              <a:t>مشاور</a:t>
            </a:r>
            <a:r>
              <a:rPr lang="fa-IR" sz="2000" dirty="0">
                <a:latin typeface="IranNastaliq" pitchFamily="18" charset="0"/>
                <a:cs typeface="B Nazanin" pitchFamily="2" charset="-78"/>
              </a:rPr>
              <a:t>: مهندسان مشاور </a:t>
            </a:r>
            <a:r>
              <a:rPr lang="fa-IR" sz="2000" dirty="0" smtClean="0">
                <a:latin typeface="IranNastaliq" pitchFamily="18" charset="0"/>
                <a:cs typeface="B Nazanin" pitchFamily="2" charset="-78"/>
              </a:rPr>
              <a:t>پاسيلو</a:t>
            </a:r>
            <a:endParaRPr lang="en-US" sz="2000" dirty="0" smtClean="0">
              <a:latin typeface="IranNastaliq" pitchFamily="18" charset="0"/>
              <a:cs typeface="B Nazanin" pitchFamily="2" charset="-78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fa-IR" sz="2000" dirty="0" smtClean="0">
                <a:latin typeface="IranNastaliq" pitchFamily="18" charset="0"/>
                <a:cs typeface="B Nazanin" pitchFamily="2" charset="-78"/>
              </a:rPr>
              <a:t>پيمانكار</a:t>
            </a:r>
            <a:r>
              <a:rPr lang="fa-IR" sz="2000" dirty="0">
                <a:latin typeface="IranNastaliq" pitchFamily="18" charset="0"/>
                <a:cs typeface="B Nazanin" pitchFamily="2" charset="-78"/>
              </a:rPr>
              <a:t>: قرارگاه سازندگي خاتم الانبياء(ص)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2000" dirty="0" smtClean="0">
                <a:latin typeface="IranNastaliq" pitchFamily="18" charset="0"/>
                <a:cs typeface="B Nazanin" pitchFamily="2" charset="-78"/>
              </a:rPr>
              <a:t>    </a:t>
            </a:r>
            <a:r>
              <a:rPr lang="fa-IR" sz="2000" dirty="0">
                <a:latin typeface="IranNastaliq" pitchFamily="18" charset="0"/>
                <a:cs typeface="B Nazanin" pitchFamily="2" charset="-78"/>
              </a:rPr>
              <a:t>موسسه ويژه شهيد رجايي   </a:t>
            </a:r>
            <a:endParaRPr lang="ar-SA" sz="2000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000875" y="2214554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800" b="1" dirty="0">
                <a:solidFill>
                  <a:srgbClr val="C00000"/>
                </a:solidFill>
                <a:cs typeface="B Mitra" pitchFamily="2" charset="-78"/>
              </a:rPr>
              <a:t>مقاطع تک پایه</a:t>
            </a:r>
            <a:endParaRPr lang="en-US" sz="2800" b="1" dirty="0">
              <a:solidFill>
                <a:srgbClr val="C00000"/>
              </a:solidFill>
              <a:cs typeface="B Mitra" pitchFamily="2" charset="-78"/>
            </a:endParaRPr>
          </a:p>
        </p:txBody>
      </p:sp>
      <p:pic>
        <p:nvPicPr>
          <p:cNvPr id="5" name="Picture 4" descr="Pier deck section W=11.1+11.1m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67" y="0"/>
            <a:ext cx="20002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rgbClr val="C00000"/>
                </a:solidFill>
                <a:latin typeface="IranNastaliq" pitchFamily="18" charset="0"/>
                <a:cs typeface="B Nazanin" pitchFamily="2" charset="-78"/>
              </a:rPr>
              <a:t>مقاطع  عرضی    پل   طبقاتی    صدر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29313" y="500063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800" b="1">
                <a:solidFill>
                  <a:srgbClr val="C00000"/>
                </a:solidFill>
                <a:cs typeface="B Mitra" pitchFamily="2" charset="-78"/>
              </a:rPr>
              <a:t>مقاطع پایه دروازه‏ای</a:t>
            </a:r>
            <a:endParaRPr lang="en-US" sz="2800" b="1">
              <a:solidFill>
                <a:srgbClr val="C00000"/>
              </a:solidFill>
              <a:cs typeface="B Mitra" pitchFamily="2" charset="-78"/>
            </a:endParaRPr>
          </a:p>
        </p:txBody>
      </p:sp>
      <p:pic>
        <p:nvPicPr>
          <p:cNvPr id="6" name="Picture 5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928802"/>
            <a:ext cx="7826347" cy="368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857884" y="2500306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800" b="1" dirty="0">
                <a:solidFill>
                  <a:srgbClr val="C00000"/>
                </a:solidFill>
                <a:cs typeface="B Mitra" pitchFamily="2" charset="-78"/>
              </a:rPr>
              <a:t>1- فونداسیون‏ها</a:t>
            </a:r>
            <a:endParaRPr lang="en-US" sz="2800" b="1" dirty="0">
              <a:solidFill>
                <a:srgbClr val="C00000"/>
              </a:solidFill>
              <a:cs typeface="B Mitra" pitchFamily="2" charset="-78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86380" y="3286124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400" b="1" dirty="0">
                <a:cs typeface="B Mitra" pitchFamily="2" charset="-78"/>
              </a:rPr>
              <a:t>نوع فونداسیون : پی نیمه عمیق</a:t>
            </a:r>
            <a:endParaRPr lang="en-US" sz="2400" b="1" dirty="0">
              <a:cs typeface="B Mitra" pitchFamily="2" charset="-7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48" y="4000504"/>
            <a:ext cx="80724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cs typeface="B Mitra" pitchFamily="2" charset="-78"/>
              </a:rPr>
              <a:t>روش اجرا :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>
                <a:cs typeface="B Mitra" pitchFamily="2" charset="-78"/>
              </a:rPr>
              <a:t>  به صورت مکانیکی – دستی در رفوژ میانی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>
                <a:cs typeface="B Mitra" pitchFamily="2" charset="-78"/>
              </a:rPr>
              <a:t>  حین تردد ترافیک و همراه با پایدارسازی جداره‏ها</a:t>
            </a:r>
            <a:endParaRPr lang="en-US" sz="2400" b="1" dirty="0">
              <a:cs typeface="B Mitra" pitchFamily="2" charset="-7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14869" y="357166"/>
            <a:ext cx="4429131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6000" b="1" dirty="0">
                <a:solidFill>
                  <a:srgbClr val="C00000"/>
                </a:solidFill>
                <a:latin typeface="IranNastaliq" pitchFamily="18" charset="0"/>
                <a:cs typeface="B Nazanin" pitchFamily="2" charset="-78"/>
              </a:rPr>
              <a:t>روش </a:t>
            </a:r>
            <a:r>
              <a:rPr lang="fa-IR" sz="6000" b="1" dirty="0" smtClean="0">
                <a:solidFill>
                  <a:srgbClr val="C00000"/>
                </a:solidFill>
                <a:latin typeface="IranNastaliq" pitchFamily="18" charset="0"/>
                <a:cs typeface="B Nazanin" pitchFamily="2" charset="-78"/>
              </a:rPr>
              <a:t>اجرا</a:t>
            </a:r>
            <a:endParaRPr lang="en-US" sz="6000" b="1" dirty="0">
              <a:solidFill>
                <a:srgbClr val="C00000"/>
              </a:solidFill>
              <a:latin typeface="IranNastaliq" pitchFamily="18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7429500" cy="554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571480"/>
            <a:ext cx="5191148" cy="5061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29313" y="500063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800" b="1">
                <a:solidFill>
                  <a:srgbClr val="C00000"/>
                </a:solidFill>
                <a:cs typeface="B Mitra" pitchFamily="2" charset="-78"/>
              </a:rPr>
              <a:t>2- پایه‏ها</a:t>
            </a:r>
            <a:endParaRPr lang="en-US" sz="2800" b="1">
              <a:solidFill>
                <a:srgbClr val="C00000"/>
              </a:solidFill>
              <a:cs typeface="B Mitra" pitchFamily="2" charset="-7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1214438"/>
            <a:ext cx="8072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>
                <a:cs typeface="B Mitra" pitchFamily="2" charset="-78"/>
              </a:rPr>
              <a:t>روش اجرا :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>
                <a:cs typeface="B Mitra" pitchFamily="2" charset="-78"/>
              </a:rPr>
              <a:t>   به صورت قطعات پیش‏ساخته و نصب در محل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>
                <a:cs typeface="B Mitra" pitchFamily="2" charset="-78"/>
              </a:rPr>
              <a:t>  بتن‏ریزی درجا در شب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>
                <a:cs typeface="B Mitra" pitchFamily="2" charset="-78"/>
              </a:rPr>
              <a:t>  نصب سرستونهای پیش‏ساخته پس‏کشیده </a:t>
            </a:r>
            <a:endParaRPr lang="en-US" sz="2400" b="1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32"/>
            <a:ext cx="7975410" cy="534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304800" y="304800"/>
            <a:ext cx="8458200" cy="6338888"/>
          </a:xfrm>
        </p:spPr>
        <p:txBody>
          <a:bodyPr/>
          <a:lstStyle/>
          <a:p>
            <a:pPr rtl="1">
              <a:lnSpc>
                <a:spcPct val="140000"/>
              </a:lnSpc>
            </a:pPr>
            <a:r>
              <a:rPr lang="fa-IR" sz="2000" b="1" smtClean="0">
                <a:solidFill>
                  <a:srgbClr val="C00000"/>
                </a:solidFill>
              </a:rPr>
              <a:t>3- روش اجرای تابلیه</a:t>
            </a:r>
          </a:p>
          <a:p>
            <a:pPr rtl="1">
              <a:lnSpc>
                <a:spcPct val="140000"/>
              </a:lnSpc>
            </a:pPr>
            <a:r>
              <a:rPr lang="fa-IR" sz="2000" b="1" smtClean="0">
                <a:solidFill>
                  <a:schemeClr val="tx1"/>
                </a:solidFill>
              </a:rPr>
              <a:t>پل‏های جعبه‏ای قطعه‏ای با اجرای طره‏ای</a:t>
            </a:r>
            <a:endParaRPr lang="en-US" sz="2000" i="1" smtClean="0">
              <a:solidFill>
                <a:schemeClr val="tx1"/>
              </a:solidFill>
            </a:endParaRPr>
          </a:p>
          <a:p>
            <a:pPr rtl="1">
              <a:lnSpc>
                <a:spcPct val="140000"/>
              </a:lnSpc>
            </a:pPr>
            <a:r>
              <a:rPr lang="ar-SA" sz="2000" smtClean="0">
                <a:solidFill>
                  <a:schemeClr val="tx1"/>
                </a:solidFill>
              </a:rPr>
              <a:t>اجزای پل با اجرای طره‏ای عبارتند از :</a:t>
            </a:r>
            <a:endParaRPr lang="en-US" sz="2000" i="1" smtClean="0">
              <a:solidFill>
                <a:schemeClr val="tx1"/>
              </a:solidFill>
            </a:endParaRPr>
          </a:p>
          <a:p>
            <a:pPr rtl="1">
              <a:lnSpc>
                <a:spcPct val="140000"/>
              </a:lnSpc>
            </a:pPr>
            <a:r>
              <a:rPr lang="ar-SA" sz="2000" smtClean="0">
                <a:solidFill>
                  <a:schemeClr val="tx1"/>
                </a:solidFill>
              </a:rPr>
              <a:t>الف ) پایه                                        ب ) قطعة صفر                                      پ ) قطعات عرشه</a:t>
            </a: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fa-IR" sz="2000" i="1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fa-IR" sz="2000" i="1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en-US" sz="2000" i="1" smtClean="0">
              <a:solidFill>
                <a:schemeClr val="tx1"/>
              </a:solidFill>
            </a:endParaRPr>
          </a:p>
          <a:p>
            <a:pPr rtl="1">
              <a:lnSpc>
                <a:spcPct val="130000"/>
              </a:lnSpc>
            </a:pPr>
            <a:r>
              <a:rPr lang="ar-SA" sz="2000" smtClean="0">
                <a:solidFill>
                  <a:schemeClr val="tx1"/>
                </a:solidFill>
              </a:rPr>
              <a:t> </a:t>
            </a: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30000"/>
              </a:lnSpc>
            </a:pPr>
            <a:r>
              <a:rPr lang="ar-SA" sz="2000" smtClean="0">
                <a:solidFill>
                  <a:schemeClr val="tx1"/>
                </a:solidFill>
              </a:rPr>
              <a:t>در</a:t>
            </a:r>
            <a:r>
              <a:rPr lang="ar-SA" sz="1900" smtClean="0">
                <a:solidFill>
                  <a:schemeClr val="tx1"/>
                </a:solidFill>
              </a:rPr>
              <a:t> روش اجرای طره‏ای ، ابتدا پایه‏ها ساخته می‏شوند . سپس با قالب‏بندی درجا قطعة صفر در روی پایه به صورت بتن‏ریزی درجا اجرا می‏شود . این قطعه ممکن است با پایه یکپارچه باشد و یا به صورت مفصلی بر روی نئوپرن بر پایه تکیه کرده باشد . در مرحلة بعدی  نوبت به قطعات عرشه می‏رسد که به نوبت در طرفین قطعة صفر قرار داده شده و توسط کابل‏ها کشیده می‏شوند . به این کابل‏ها ، کابل‏های طره‏ای گفته می‏شود . </a:t>
            </a:r>
            <a:endParaRPr lang="en-US" sz="1900" i="1" smtClean="0">
              <a:solidFill>
                <a:schemeClr val="tx1"/>
              </a:solidFill>
            </a:endParaRPr>
          </a:p>
          <a:p>
            <a:pPr rtl="1">
              <a:lnSpc>
                <a:spcPct val="130000"/>
              </a:lnSpc>
            </a:pPr>
            <a:r>
              <a:rPr lang="ar-SA" sz="1900" smtClean="0">
                <a:solidFill>
                  <a:schemeClr val="tx1"/>
                </a:solidFill>
              </a:rPr>
              <a:t>پس از تکمیل بازوهای طره‏ای و رسیدن دو بازوی چپ و راست در وسط دهانه ، قطعة کلید در وسط دهانه اجرا شده و پس از عبور دادن کابل‏های پیوستگی ، کشیده می‏شوند تا یکپارچگی کامل ایجاد گردد</a:t>
            </a:r>
            <a:endParaRPr lang="en-US" sz="1900" smtClean="0">
              <a:solidFill>
                <a:schemeClr val="tx1"/>
              </a:solidFill>
            </a:endParaRPr>
          </a:p>
        </p:txBody>
      </p:sp>
      <p:pic>
        <p:nvPicPr>
          <p:cNvPr id="3" name="Picture 2" descr="23-1 tahoon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357438"/>
            <a:ext cx="731520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rtl="1">
              <a:lnSpc>
                <a:spcPct val="150000"/>
              </a:lnSpc>
            </a:pPr>
            <a:r>
              <a:rPr lang="fa-IR" sz="2000" b="1" smtClean="0">
                <a:solidFill>
                  <a:schemeClr val="tx1"/>
                </a:solidFill>
              </a:rPr>
              <a:t>روش ساخت طره‏ای متعادل </a:t>
            </a:r>
            <a:r>
              <a:rPr lang="en-US" sz="2000" smtClean="0">
                <a:solidFill>
                  <a:schemeClr val="tx1"/>
                </a:solidFill>
              </a:rPr>
              <a:t>(Balanced Cantilever Method) </a:t>
            </a:r>
          </a:p>
          <a:p>
            <a:pPr rtl="1">
              <a:lnSpc>
                <a:spcPct val="150000"/>
              </a:lnSpc>
            </a:pPr>
            <a:r>
              <a:rPr lang="fa-IR" sz="2000" smtClean="0">
                <a:solidFill>
                  <a:schemeClr val="tx1"/>
                </a:solidFill>
              </a:rPr>
              <a:t>در این نوع از روش اجرا، در ابتدا قطعه صندوقه‏ای هر پایه بر روی آن نصب می‏گردد . </a:t>
            </a: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r>
              <a:rPr lang="fa-IR" sz="2000" smtClean="0">
                <a:solidFill>
                  <a:schemeClr val="tx1"/>
                </a:solidFill>
              </a:rPr>
              <a:t>سپس قطعات بعدی به ترتیب از دو سوی این قطعه به صورت طره‏ای به آن متصل می‏گردند و بدین ترتیب، مرتبا طول دو بازوی طره‏ای افزوده خواهد گردید . در هنگام اجرا سعی می‏گردد که همواره قطعات متناظر در دو طرف هر پایه به صورت همزمان اجرا شوند و انتخاب نام </a:t>
            </a:r>
            <a:r>
              <a:rPr lang="fa-IR" sz="2000" smtClean="0">
                <a:solidFill>
                  <a:srgbClr val="FF0000"/>
                </a:solidFill>
              </a:rPr>
              <a:t>طره‏ای متعادل </a:t>
            </a:r>
            <a:r>
              <a:rPr lang="fa-IR" sz="2000" smtClean="0">
                <a:solidFill>
                  <a:schemeClr val="tx1"/>
                </a:solidFill>
              </a:rPr>
              <a:t>برای این روش نیز به همین لحاظ می‏باشد. </a:t>
            </a:r>
          </a:p>
          <a:p>
            <a:pPr rtl="1">
              <a:lnSpc>
                <a:spcPct val="150000"/>
              </a:lnSpc>
            </a:pPr>
            <a:endParaRPr lang="en-US" sz="2000" smtClean="0">
              <a:solidFill>
                <a:schemeClr val="tx1"/>
              </a:solidFill>
            </a:endParaRPr>
          </a:p>
        </p:txBody>
      </p:sp>
      <p:pic>
        <p:nvPicPr>
          <p:cNvPr id="3" name="Picture 2" descr="Copy of figure 9-1 - Great Bridge Desig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1428750"/>
            <a:ext cx="73152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opy (2) of figure 9-1 - Great Bridge Desig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4975225"/>
            <a:ext cx="73152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rtl="1">
              <a:lnSpc>
                <a:spcPct val="150000"/>
              </a:lnSpc>
            </a:pPr>
            <a:r>
              <a:rPr lang="fa-IR" sz="2000" smtClean="0">
                <a:solidFill>
                  <a:schemeClr val="tx1"/>
                </a:solidFill>
              </a:rPr>
              <a:t>افزایش طول بازوی طره‏ای تا جائی ادامه می‏یابد که انتهای بازوها به نزدیکی محل وسط دهانه‏ها برسند، در این صورت، با بتن‏ریزی درجا در محل وسط دهانه ، اتصال بین دو بازوی مخالف از دو پایۀ مجاور کامل می‏گردد.</a:t>
            </a:r>
          </a:p>
          <a:p>
            <a:pPr rtl="1">
              <a:lnSpc>
                <a:spcPct val="150000"/>
              </a:lnSpc>
            </a:pPr>
            <a:endParaRPr lang="en-US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en-US" sz="2000" smtClean="0">
              <a:solidFill>
                <a:schemeClr val="tx1"/>
              </a:solidFill>
            </a:endParaRPr>
          </a:p>
        </p:txBody>
      </p:sp>
      <p:pic>
        <p:nvPicPr>
          <p:cNvPr id="4" name="Picture 3" descr="Copy (3) of figure 9-1 - Great Bridge Desig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1428750"/>
            <a:ext cx="73152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681614"/>
            <a:ext cx="7786722" cy="5515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rtl="1">
              <a:lnSpc>
                <a:spcPct val="150000"/>
              </a:lnSpc>
            </a:pPr>
            <a:r>
              <a:rPr lang="fa-IR" sz="2000" smtClean="0">
                <a:solidFill>
                  <a:schemeClr val="tx1"/>
                </a:solidFill>
              </a:rPr>
              <a:t>برای پایه‏های مجاور به نشستگاه‏ها ، روش کار اندکی متفاوت می‏باشد. در این حالت، ابتدا طره انتهایی تکمیل می‏گردد.</a:t>
            </a: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r>
              <a:rPr lang="fa-IR" sz="2000" smtClean="0">
                <a:solidFill>
                  <a:schemeClr val="tx1"/>
                </a:solidFill>
              </a:rPr>
              <a:t>پس از آن نشستگاه تکمیل شده و با کمک بتن درجا بین طره انتهایی و نشستگاه، پیوستگی ایجاد می‏گردد.</a:t>
            </a: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en-US" sz="2000" smtClean="0">
              <a:solidFill>
                <a:schemeClr val="tx1"/>
              </a:solidFill>
            </a:endParaRPr>
          </a:p>
        </p:txBody>
      </p:sp>
      <p:pic>
        <p:nvPicPr>
          <p:cNvPr id="6" name="Picture 5" descr="Copy of figure 9-2 - Great Bridge Desig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6313" y="857250"/>
            <a:ext cx="66246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opy (2) of figure 9-2 - Great Bridge Desig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4143375"/>
            <a:ext cx="7315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rtl="1">
              <a:lnSpc>
                <a:spcPct val="150000"/>
              </a:lnSpc>
            </a:pPr>
            <a:r>
              <a:rPr lang="fa-IR" sz="2000" smtClean="0">
                <a:solidFill>
                  <a:schemeClr val="tx1"/>
                </a:solidFill>
              </a:rPr>
              <a:t>در مرحلۀ آخر مطابق روال معمول دهانه مجاور به طره انتهایی با بتن درجا یکسره خواهد شد.</a:t>
            </a: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r>
              <a:rPr lang="fa-IR" sz="2000" smtClean="0">
                <a:solidFill>
                  <a:schemeClr val="tx1"/>
                </a:solidFill>
              </a:rPr>
              <a:t>در روش طره‏ای متعادل می‏توان از قطعات درجا و یا پیش‏ساخته استفاده نمود .</a:t>
            </a:r>
          </a:p>
          <a:p>
            <a:pPr rtl="1">
              <a:lnSpc>
                <a:spcPct val="150000"/>
              </a:lnSpc>
            </a:pPr>
            <a:r>
              <a:rPr lang="fa-IR" sz="2000" smtClean="0">
                <a:solidFill>
                  <a:schemeClr val="tx1"/>
                </a:solidFill>
              </a:rPr>
              <a:t>روش طره‏ای متعادل برای عبور از مناطقی که در آنها امکان قالب‏بندی و شمعک گذاری وجود ندارد نظیر دره‏های عمیق، آبراه‏ها و یا در عبور از جاده‏های پرتردد ، بسیار مناسب می‏باشد.</a:t>
            </a:r>
            <a:endParaRPr lang="en-US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en-US" sz="2000" smtClean="0">
              <a:solidFill>
                <a:schemeClr val="tx1"/>
              </a:solidFill>
            </a:endParaRPr>
          </a:p>
        </p:txBody>
      </p:sp>
      <p:pic>
        <p:nvPicPr>
          <p:cNvPr id="5" name="Picture 4" descr="Copy (3) of figure 9-2 - Great Bridge Desig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428750"/>
            <a:ext cx="73152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rtl="1">
              <a:lnSpc>
                <a:spcPct val="150000"/>
              </a:lnSpc>
            </a:pPr>
            <a:r>
              <a:rPr lang="fa-IR" sz="2000" b="1" smtClean="0">
                <a:solidFill>
                  <a:schemeClr val="tx1"/>
                </a:solidFill>
              </a:rPr>
              <a:t>استفاده از قطعات پیش‏ساخته</a:t>
            </a:r>
          </a:p>
          <a:p>
            <a:pPr rtl="1">
              <a:lnSpc>
                <a:spcPct val="150000"/>
              </a:lnSpc>
            </a:pPr>
            <a:r>
              <a:rPr lang="fa-IR" sz="2000" smtClean="0">
                <a:solidFill>
                  <a:schemeClr val="tx1"/>
                </a:solidFill>
              </a:rPr>
              <a:t>1- استفاده از خرپای جلوبرنده </a:t>
            </a:r>
            <a:r>
              <a:rPr lang="en-US" sz="2000" smtClean="0">
                <a:solidFill>
                  <a:schemeClr val="tx1"/>
                </a:solidFill>
              </a:rPr>
              <a:t>(Launching Truss) </a:t>
            </a: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r>
              <a:rPr lang="fa-IR" sz="2000" smtClean="0">
                <a:solidFill>
                  <a:schemeClr val="tx1"/>
                </a:solidFill>
              </a:rPr>
              <a:t>2- استفاده از قاب بالابرنده </a:t>
            </a:r>
            <a:r>
              <a:rPr lang="en-US" sz="2000" smtClean="0">
                <a:solidFill>
                  <a:schemeClr val="tx1"/>
                </a:solidFill>
              </a:rPr>
              <a:t>(lifting Frame) </a:t>
            </a: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r>
              <a:rPr lang="fa-IR" sz="2000" smtClean="0">
                <a:solidFill>
                  <a:schemeClr val="tx1"/>
                </a:solidFill>
              </a:rPr>
              <a:t>3- استفاده از جرثقیل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fa-IR" sz="2000" smtClean="0">
                <a:solidFill>
                  <a:schemeClr val="tx1"/>
                </a:solidFill>
              </a:rPr>
              <a:t> </a:t>
            </a:r>
            <a:r>
              <a:rPr lang="en-US" sz="2000" smtClean="0">
                <a:solidFill>
                  <a:schemeClr val="tx1"/>
                </a:solidFill>
              </a:rPr>
              <a:t>(Crane)</a:t>
            </a: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r>
              <a:rPr lang="fa-IR" sz="2000" b="1" smtClean="0">
                <a:solidFill>
                  <a:schemeClr val="tx1"/>
                </a:solidFill>
              </a:rPr>
              <a:t>استفاده از خرپای جلوبرنده  </a:t>
            </a:r>
            <a:r>
              <a:rPr lang="en-US" sz="2000" smtClean="0">
                <a:solidFill>
                  <a:schemeClr val="tx1"/>
                </a:solidFill>
              </a:rPr>
              <a:t>(Launching Truss)</a:t>
            </a: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r>
              <a:rPr lang="fa-IR" sz="2000" smtClean="0">
                <a:solidFill>
                  <a:schemeClr val="tx1"/>
                </a:solidFill>
              </a:rPr>
              <a:t>خرپای جلوبرنده سازه‏ای از نوع خرپاهای فضائی و نیز گاهی متشکل از شاهتیرها می‏باشد، برای تقویت خرپاهای جلوبرنده گاهی در وسط آن ستونی قرار داده ، و از نقاط مختلف خرپا کابل‏هایی را به این ستون یا برجک مهار می‏نمایند؛ همراه با پیشرفت عملیات نصب قطعات ، خرپا به سمت جلو حرکت داده می‏شود و در هر حال اتکای پایه‏های آن بر قسمت‏های ساخته شده قبلی و پایه بعدی خواهد بود. </a:t>
            </a:r>
            <a:endParaRPr lang="en-US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en-US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en-U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rtl="1">
              <a:lnSpc>
                <a:spcPct val="150000"/>
              </a:lnSpc>
            </a:pPr>
            <a:r>
              <a:rPr lang="fa-IR" sz="2000" smtClean="0">
                <a:solidFill>
                  <a:schemeClr val="tx1"/>
                </a:solidFill>
              </a:rPr>
              <a:t>قطعات پیش‏ساخته می‏توانند بر روی قسمت تکمیل شده عرشۀ پل ، تا کنار خرپای جلوبرنده آورده شوند و از آنجا توسط بالابر متحرکی که بر روی خرپا نصب گردیده تا محل نهائی خود حمل شوند، به این ترتیب مطابق آنچه در شکل مشاهده می‏شود کار نصب قطعات آنقدر ادامه می‏یابد تا دو بازوی طره‏ای مقابل در دهانه در حال ساخت به هم رسیده و با کمک بتن درجا اتصال داده می‏شوند.</a:t>
            </a:r>
          </a:p>
          <a:p>
            <a:pPr rtl="1">
              <a:lnSpc>
                <a:spcPct val="150000"/>
              </a:lnSpc>
            </a:pPr>
            <a:endParaRPr lang="fa-IR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en-US" sz="2000" smtClean="0">
              <a:solidFill>
                <a:schemeClr val="tx1"/>
              </a:solidFill>
            </a:endParaRPr>
          </a:p>
        </p:txBody>
      </p:sp>
      <p:pic>
        <p:nvPicPr>
          <p:cNvPr id="3" name="Picture 2" descr="Copy of 4,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19350"/>
            <a:ext cx="9144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001056" cy="5360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285728"/>
            <a:ext cx="8001057" cy="5360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001056" cy="536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7"/>
            <a:ext cx="8001056" cy="5360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7"/>
            <a:ext cx="8001055" cy="5360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996791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164917">
            <a:off x="795172" y="3948546"/>
            <a:ext cx="822325" cy="411163"/>
          </a:xfrm>
          <a:prstGeom prst="ellipse">
            <a:avLst/>
          </a:prstGeom>
          <a:solidFill>
            <a:srgbClr val="FFFF00">
              <a:alpha val="32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 rot="497628">
            <a:off x="1799587" y="3524820"/>
            <a:ext cx="1349375" cy="287337"/>
          </a:xfrm>
          <a:prstGeom prst="ellipse">
            <a:avLst/>
          </a:prstGeom>
          <a:solidFill>
            <a:srgbClr val="FFFF00">
              <a:alpha val="32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rot="20891193">
            <a:off x="5580698" y="3006179"/>
            <a:ext cx="771525" cy="163512"/>
          </a:xfrm>
          <a:prstGeom prst="rect">
            <a:avLst/>
          </a:prstGeom>
          <a:solidFill>
            <a:srgbClr val="FFFF00">
              <a:alpha val="32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0250312">
            <a:off x="7154061" y="2483138"/>
            <a:ext cx="695325" cy="192087"/>
          </a:xfrm>
          <a:prstGeom prst="rect">
            <a:avLst/>
          </a:prstGeom>
          <a:solidFill>
            <a:srgbClr val="FFFF00">
              <a:alpha val="32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14810" y="285750"/>
            <a:ext cx="4286253" cy="50004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rtl="1">
              <a:defRPr/>
            </a:pPr>
            <a:r>
              <a:rPr lang="fa-IR" sz="2000" b="1" dirty="0">
                <a:solidFill>
                  <a:srgbClr val="C00000"/>
                </a:solidFill>
                <a:cs typeface="B Mitra" pitchFamily="2" charset="-78"/>
              </a:rPr>
              <a:t>محدوده‏های استملاکی در تقاطع صدر – مدرس</a:t>
            </a:r>
            <a:endParaRPr lang="en-US" sz="2000" b="1" dirty="0">
              <a:solidFill>
                <a:srgbClr val="C00000"/>
              </a:solidFill>
              <a:cs typeface="B Mitra" pitchFamily="2" charset="-78"/>
            </a:endParaRPr>
          </a:p>
        </p:txBody>
      </p:sp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7992453" cy="5100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001056" cy="536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001056" cy="536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996791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001056" cy="536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996791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001056" cy="536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001056" cy="536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996791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996791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001056" cy="536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601960"/>
            <a:ext cx="7868862" cy="5613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358188" cy="6357938"/>
          </a:xfrm>
        </p:spPr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4" name="Picture 3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001056" cy="536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071546"/>
            <a:ext cx="6720131" cy="4691873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rtl="1">
              <a:lnSpc>
                <a:spcPct val="150000"/>
              </a:lnSpc>
            </a:pPr>
            <a:r>
              <a:rPr lang="fa-IR" sz="2000" smtClean="0">
                <a:solidFill>
                  <a:schemeClr val="tx1"/>
                </a:solidFill>
              </a:rPr>
              <a:t>شیوه جاگذاری دیگری نیز وجود دارد که در آن قطعات قبل از قرارگیری بر روی خرپای نصب به هم پیوسته شده‏اند، در این روش قطعات هر دهانه، به طور کامل بر روی یک شناور سوار می‏گردند و پس از کنار هم قرار دادن قطعات و پس کشیده کردن آنها، دهانۀ کامل شده از روی عرشه به محل نهایی خود انتقال داده می‏شود. </a:t>
            </a:r>
            <a:endParaRPr lang="en-US" sz="2000" smtClean="0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</a:pPr>
            <a:endParaRPr lang="en-US" sz="2000" smtClean="0">
              <a:solidFill>
                <a:schemeClr val="tx1"/>
              </a:solidFill>
            </a:endParaRPr>
          </a:p>
        </p:txBody>
      </p:sp>
      <p:pic>
        <p:nvPicPr>
          <p:cNvPr id="3" name="Picture 2" descr="14,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6000"/>
            <a:ext cx="9144000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14750" y="428625"/>
            <a:ext cx="4857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b="1">
                <a:solidFill>
                  <a:srgbClr val="C00000"/>
                </a:solidFill>
                <a:cs typeface="B Mitra" pitchFamily="2" charset="-78"/>
              </a:rPr>
              <a:t>استفاده از تیرهای باکس فلزی :</a:t>
            </a:r>
            <a:endParaRPr lang="en-US" sz="2000" b="1">
              <a:solidFill>
                <a:srgbClr val="C00000"/>
              </a:solidFill>
              <a:cs typeface="B Mitra" pitchFamily="2" charset="-78"/>
            </a:endParaRPr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736"/>
            <a:ext cx="7429500" cy="4792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57232"/>
            <a:ext cx="7978387" cy="5352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54335"/>
            <a:ext cx="7858128" cy="5553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075594">
            <a:off x="4898268" y="2605541"/>
            <a:ext cx="1885950" cy="280987"/>
          </a:xfrm>
          <a:prstGeom prst="rect">
            <a:avLst/>
          </a:prstGeom>
          <a:solidFill>
            <a:srgbClr val="FFFF00">
              <a:alpha val="39000"/>
            </a:srgb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 rot="19587227">
            <a:off x="3492177" y="2385050"/>
            <a:ext cx="2005012" cy="315912"/>
          </a:xfrm>
          <a:prstGeom prst="rect">
            <a:avLst/>
          </a:prstGeom>
          <a:solidFill>
            <a:srgbClr val="FFFF00">
              <a:alpha val="39000"/>
            </a:srgb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3438" y="0"/>
            <a:ext cx="4286250" cy="57148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rtl="1">
              <a:defRPr/>
            </a:pPr>
            <a:r>
              <a:rPr lang="fa-IR" sz="2000" b="1" dirty="0">
                <a:solidFill>
                  <a:srgbClr val="C00000"/>
                </a:solidFill>
                <a:cs typeface="B Mitra" pitchFamily="2" charset="-78"/>
              </a:rPr>
              <a:t>محدوده‏های استملاکی در تقاطع صدر – قیطریه</a:t>
            </a:r>
            <a:endParaRPr lang="en-US" sz="2000" b="1" dirty="0">
              <a:solidFill>
                <a:srgbClr val="C00000"/>
              </a:solidFill>
              <a:cs typeface="B Mitra" pitchFamily="2" charset="-78"/>
            </a:endParaRPr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85794"/>
            <a:ext cx="7786742" cy="529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09818"/>
            <a:ext cx="7858160" cy="5749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1" y="642919"/>
            <a:ext cx="7858180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753</Words>
  <Application>Microsoft Office PowerPoint</Application>
  <PresentationFormat>On-screen Show (4:3)</PresentationFormat>
  <Paragraphs>66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B Titr</vt:lpstr>
      <vt:lpstr>Wingdings</vt:lpstr>
      <vt:lpstr>IranNastaliq</vt:lpstr>
      <vt:lpstr>B Nazanin</vt:lpstr>
      <vt:lpstr>B Mitra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EBRAHIMI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ساخت طره‏ای متعادل در این نوع از روش اجرا، در ابتدا قطعه صندوقه‏ای هر پایه بر روی آن نصب می‏گردد </dc:title>
  <dc:creator>EBRAHIMI</dc:creator>
  <cp:lastModifiedBy>komasi</cp:lastModifiedBy>
  <cp:revision>168</cp:revision>
  <dcterms:created xsi:type="dcterms:W3CDTF">2010-02-26T07:54:59Z</dcterms:created>
  <dcterms:modified xsi:type="dcterms:W3CDTF">2011-05-11T09:16:57Z</dcterms:modified>
</cp:coreProperties>
</file>